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137"/>
    <p:restoredTop sz="94283"/>
  </p:normalViewPr>
  <p:slideViewPr>
    <p:cSldViewPr snapToGrid="0" snapToObjects="1">
      <p:cViewPr varScale="1">
        <p:scale>
          <a:sx n="62" d="100"/>
          <a:sy n="62" d="100"/>
        </p:scale>
        <p:origin x="1968" y="544"/>
      </p:cViewPr>
      <p:guideLst/>
    </p:cSldViewPr>
  </p:slideViewPr>
  <p:outlineViewPr>
    <p:cViewPr>
      <p:scale>
        <a:sx n="33" d="100"/>
        <a:sy n="33" d="100"/>
      </p:scale>
      <p:origin x="0" y="0"/>
    </p:cViewPr>
  </p:outlineViewPr>
  <p:notesTextViewPr>
    <p:cViewPr>
      <p:scale>
        <a:sx n="20" d="100"/>
        <a:sy n="2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9.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865481" y="3226831"/>
            <a:ext cx="7657546"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22</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12th February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25438" y="1309202"/>
            <a:ext cx="316753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abandon</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Jane </a:t>
            </a:r>
            <a:r>
              <a:rPr lang="en-GB" b="1" dirty="0">
                <a:latin typeface="Gill Sans MT" panose="020B0502020104020203" pitchFamily="34" charset="77"/>
              </a:rPr>
              <a:t>abandoned</a:t>
            </a:r>
            <a:r>
              <a:rPr lang="en-GB" dirty="0">
                <a:latin typeface="Gill Sans MT" panose="020B0502020104020203" pitchFamily="34" charset="77"/>
              </a:rPr>
              <a:t> Richard in the dining hall.</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(a-ban-don)</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98288217"/>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desert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vehicles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leave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stick by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people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8C204025-772E-F374-BE82-24CD57F22A72}"/>
              </a:ext>
            </a:extLst>
          </p:cNvPr>
          <p:cNvSpPr txBox="1"/>
          <p:nvPr/>
        </p:nvSpPr>
        <p:spPr>
          <a:xfrm>
            <a:off x="440503" y="4211256"/>
            <a:ext cx="7585572"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sz="3200" dirty="0">
                <a:latin typeface="Gill Sans MT" panose="020B0502020104020203" pitchFamily="34" charset="77"/>
              </a:rPr>
              <a:t>If you abandon a place, thing, or person, you leave the place, thing, or person permanently or for a long time, especially when you should not do so.</a:t>
            </a:r>
          </a:p>
        </p:txBody>
      </p:sp>
      <p:pic>
        <p:nvPicPr>
          <p:cNvPr id="5" name="Picture 4">
            <a:extLst>
              <a:ext uri="{FF2B5EF4-FFF2-40B4-BE49-F238E27FC236}">
                <a16:creationId xmlns:a16="http://schemas.microsoft.com/office/drawing/2014/main" id="{8B98E243-AF24-2188-4FF1-6005CCA3335B}"/>
              </a:ext>
            </a:extLst>
          </p:cNvPr>
          <p:cNvPicPr>
            <a:picLocks noChangeAspect="1"/>
          </p:cNvPicPr>
          <p:nvPr/>
        </p:nvPicPr>
        <p:blipFill>
          <a:blip r:embed="rId4"/>
          <a:stretch>
            <a:fillRect/>
          </a:stretch>
        </p:blipFill>
        <p:spPr>
          <a:xfrm>
            <a:off x="8711712" y="2877194"/>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16181" y="1309202"/>
            <a:ext cx="27860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balance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solidFill>
                  <a:schemeClr val="accent2"/>
                </a:solidFill>
                <a:latin typeface="Gill Sans MT" panose="020B0502020104020203" pitchFamily="34" charset="77"/>
              </a:rPr>
              <a:t>I</a:t>
            </a:r>
            <a:r>
              <a:rPr lang="en-GB" b="0" i="0" dirty="0">
                <a:solidFill>
                  <a:schemeClr val="accent2"/>
                </a:solidFill>
                <a:effectLst/>
                <a:latin typeface="Gill Sans MT" panose="020B0502020104020203" pitchFamily="34" charset="77"/>
              </a:rPr>
              <a:t>shaan </a:t>
            </a:r>
            <a:r>
              <a:rPr lang="en-GB" b="1" i="0" dirty="0">
                <a:solidFill>
                  <a:schemeClr val="accent2"/>
                </a:solidFill>
                <a:effectLst/>
                <a:latin typeface="Gill Sans MT" panose="020B0502020104020203" pitchFamily="34" charset="77"/>
              </a:rPr>
              <a:t>balanced</a:t>
            </a:r>
            <a:r>
              <a:rPr lang="en-GB" b="0" i="0" dirty="0">
                <a:solidFill>
                  <a:schemeClr val="accent2"/>
                </a:solidFill>
                <a:effectLst/>
                <a:latin typeface="Gill Sans MT" panose="020B0502020104020203" pitchFamily="34" charset="77"/>
              </a:rPr>
              <a:t> the football on his head.</a:t>
            </a:r>
            <a:endParaRPr lang="en-GB"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bal-ance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53377652"/>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steady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im-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level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5" name="Picture 4">
            <a:extLst>
              <a:ext uri="{FF2B5EF4-FFF2-40B4-BE49-F238E27FC236}">
                <a16:creationId xmlns:a16="http://schemas.microsoft.com/office/drawing/2014/main" id="{CD591ECE-C345-B11C-B084-A4520D244216}"/>
              </a:ext>
            </a:extLst>
          </p:cNvPr>
          <p:cNvPicPr>
            <a:picLocks noChangeAspect="1"/>
          </p:cNvPicPr>
          <p:nvPr/>
        </p:nvPicPr>
        <p:blipFill>
          <a:blip r:embed="rId4"/>
          <a:stretch>
            <a:fillRect/>
          </a:stretch>
        </p:blipFill>
        <p:spPr>
          <a:xfrm>
            <a:off x="8569627" y="2893414"/>
            <a:ext cx="3251200" cy="3251200"/>
          </a:xfrm>
          <a:prstGeom prst="rect">
            <a:avLst/>
          </a:prstGeom>
        </p:spPr>
      </p:pic>
      <p:sp>
        <p:nvSpPr>
          <p:cNvPr id="3" name="TextBox 2">
            <a:extLst>
              <a:ext uri="{FF2B5EF4-FFF2-40B4-BE49-F238E27FC236}">
                <a16:creationId xmlns:a16="http://schemas.microsoft.com/office/drawing/2014/main" id="{BADA2225-447A-EAFD-034A-A99494F1F33B}"/>
              </a:ext>
            </a:extLst>
          </p:cNvPr>
          <p:cNvSpPr txBox="1"/>
          <p:nvPr/>
        </p:nvSpPr>
        <p:spPr>
          <a:xfrm>
            <a:off x="981031" y="4042653"/>
            <a:ext cx="6651859"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balance something somewhere, or </a:t>
            </a:r>
            <a:r>
              <a:rPr lang="en-GB" dirty="0">
                <a:latin typeface="Gill Sans MT" panose="020B0502020104020203" pitchFamily="34" charset="77"/>
              </a:rPr>
              <a:t>if it balances there, it remains steady and does not fall.</a:t>
            </a:r>
            <a:endPar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94969" y="1339979"/>
            <a:ext cx="2202527"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brittle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59973" y="4394895"/>
            <a:ext cx="7157251"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An object or substance that is brittle is hard but easily broken.</a:t>
            </a:r>
          </a:p>
        </p:txBody>
      </p:sp>
      <p:sp>
        <p:nvSpPr>
          <p:cNvPr id="155" name="The was a tear in Freddie’s new school jumper."/>
          <p:cNvSpPr txBox="1"/>
          <p:nvPr/>
        </p:nvSpPr>
        <p:spPr>
          <a:xfrm>
            <a:off x="0" y="641233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Leanne’s pencil was </a:t>
            </a:r>
            <a:r>
              <a:rPr lang="en-GB" sz="4000" b="1" dirty="0">
                <a:latin typeface="Gill Sans MT" panose="020B0502020104020203" pitchFamily="34" charset="77"/>
              </a:rPr>
              <a:t>brittle</a:t>
            </a:r>
            <a:r>
              <a:rPr lang="en-GB" sz="4000" dirty="0">
                <a:latin typeface="Gill Sans MT" panose="020B0502020104020203" pitchFamily="34" charset="77"/>
              </a:rPr>
              <a:t> and broke in her hand.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brit-tle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7996797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breakable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flexible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belittle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fragile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resilient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little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hair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E2968069-E88E-ACB3-6241-CE9EA4BD0BB6}"/>
              </a:ext>
            </a:extLst>
          </p:cNvPr>
          <p:cNvPicPr>
            <a:picLocks noChangeAspect="1"/>
          </p:cNvPicPr>
          <p:nvPr/>
        </p:nvPicPr>
        <p:blipFill>
          <a:blip r:embed="rId4"/>
          <a:stretch>
            <a:fillRect/>
          </a:stretch>
        </p:blipFill>
        <p:spPr>
          <a:xfrm>
            <a:off x="8247862" y="2657235"/>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41627" y="1309202"/>
            <a:ext cx="293509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dwindle</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353581" y="4599174"/>
            <a:ext cx="7563110"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dwindles, it becomes smaller, weaker, or less in number.</a:t>
            </a:r>
          </a:p>
        </p:txBody>
      </p:sp>
      <p:sp>
        <p:nvSpPr>
          <p:cNvPr id="155" name="The was a tear in Freddie’s new school jumper."/>
          <p:cNvSpPr txBox="1"/>
          <p:nvPr/>
        </p:nvSpPr>
        <p:spPr>
          <a:xfrm>
            <a:off x="5112" y="659389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Student numbers began to </a:t>
            </a:r>
            <a:r>
              <a:rPr lang="en-GB" b="1" dirty="0">
                <a:latin typeface="Gill Sans MT" panose="020B0502020104020203" pitchFamily="34" charset="77"/>
              </a:rPr>
              <a:t>dwindle</a:t>
            </a:r>
            <a:r>
              <a:rPr lang="en-GB" dirty="0">
                <a:latin typeface="Gill Sans MT" panose="020B0502020104020203" pitchFamily="34" charset="77"/>
              </a:rPr>
              <a:t> for music lessons.</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dwin-dle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224690310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diminish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increase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spindle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workforce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decrease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flourish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swindle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authority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4" name="Picture 3">
            <a:extLst>
              <a:ext uri="{FF2B5EF4-FFF2-40B4-BE49-F238E27FC236}">
                <a16:creationId xmlns:a16="http://schemas.microsoft.com/office/drawing/2014/main" id="{4FA0ABC6-B8B6-A9D7-3066-ADA14B45A614}"/>
              </a:ext>
            </a:extLst>
          </p:cNvPr>
          <p:cNvPicPr>
            <a:picLocks noChangeAspect="1"/>
          </p:cNvPicPr>
          <p:nvPr/>
        </p:nvPicPr>
        <p:blipFill>
          <a:blip r:embed="rId4"/>
          <a:stretch>
            <a:fillRect/>
          </a:stretch>
        </p:blipFill>
        <p:spPr>
          <a:xfrm>
            <a:off x="8569627" y="2950629"/>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94489" y="1309202"/>
            <a:ext cx="202940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dwell</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372570" y="6679467"/>
            <a:ext cx="1217230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Martha </a:t>
            </a:r>
            <a:r>
              <a:rPr lang="en-GB" sz="4000" b="1" dirty="0">
                <a:latin typeface="Gill Sans MT" panose="020B0502020104020203" pitchFamily="34" charset="77"/>
              </a:rPr>
              <a:t>dwelled</a:t>
            </a:r>
            <a:r>
              <a:rPr lang="en-GB" sz="4000" dirty="0">
                <a:latin typeface="Gill Sans MT" panose="020B0502020104020203" pitchFamily="34" charset="77"/>
              </a:rPr>
              <a:t> on the question.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dwell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612845552"/>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think about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thrive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linger 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flourish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BBD39AE7-99DA-8E92-91E5-0B7BE1464D27}"/>
              </a:ext>
            </a:extLst>
          </p:cNvPr>
          <p:cNvPicPr>
            <a:picLocks noChangeAspect="1"/>
          </p:cNvPicPr>
          <p:nvPr/>
        </p:nvPicPr>
        <p:blipFill>
          <a:blip r:embed="rId4"/>
          <a:stretch>
            <a:fillRect/>
          </a:stretch>
        </p:blipFill>
        <p:spPr>
          <a:xfrm>
            <a:off x="9243356" y="2631866"/>
            <a:ext cx="3251200" cy="3251200"/>
          </a:xfrm>
          <a:prstGeom prst="rect">
            <a:avLst/>
          </a:prstGeom>
        </p:spPr>
      </p:pic>
      <p:sp>
        <p:nvSpPr>
          <p:cNvPr id="3" name="TextBox 2">
            <a:extLst>
              <a:ext uri="{FF2B5EF4-FFF2-40B4-BE49-F238E27FC236}">
                <a16:creationId xmlns:a16="http://schemas.microsoft.com/office/drawing/2014/main" id="{104110E2-4867-4C9D-30F7-002FC7E03208}"/>
              </a:ext>
            </a:extLst>
          </p:cNvPr>
          <p:cNvSpPr txBox="1"/>
          <p:nvPr/>
        </p:nvSpPr>
        <p:spPr>
          <a:xfrm>
            <a:off x="731695" y="3962683"/>
            <a:ext cx="7669707"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dwell on something, especially something unpleasant, you think, speak, or write about it a lot or for quite a long time.</a:t>
            </a:r>
          </a:p>
        </p:txBody>
      </p:sp>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10451231"/>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alone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drag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check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empty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995597428"/>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balance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dwindle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brittle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dwell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69688841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alone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check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drag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empty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float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238890044"/>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something such as a piece of information or a document, you make sure that it is correct or satisfactory.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you are ***, you are not with any other people.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Something that *** lies on or just below the surface of a liquid when it is put in it and does not sink.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An *** place, vehicle, or container is one that has no people or things in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something, you pull it along the ground, often with difficulty.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8" name="Picture 7">
            <a:extLst>
              <a:ext uri="{FF2B5EF4-FFF2-40B4-BE49-F238E27FC236}">
                <a16:creationId xmlns:a16="http://schemas.microsoft.com/office/drawing/2014/main" id="{2C56C951-2B81-57B5-0CE7-55FE4E45E516}"/>
              </a:ext>
            </a:extLst>
          </p:cNvPr>
          <p:cNvPicPr>
            <a:picLocks noChangeAspect="1"/>
          </p:cNvPicPr>
          <p:nvPr/>
        </p:nvPicPr>
        <p:blipFill>
          <a:blip r:embed="rId5"/>
          <a:stretch>
            <a:fillRect/>
          </a:stretch>
        </p:blipFill>
        <p:spPr>
          <a:xfrm>
            <a:off x="11226704" y="4213941"/>
            <a:ext cx="784087" cy="784087"/>
          </a:xfrm>
          <a:prstGeom prst="rect">
            <a:avLst/>
          </a:prstGeom>
        </p:spPr>
      </p:pic>
      <p:pic>
        <p:nvPicPr>
          <p:cNvPr id="10" name="Picture 9">
            <a:extLst>
              <a:ext uri="{FF2B5EF4-FFF2-40B4-BE49-F238E27FC236}">
                <a16:creationId xmlns:a16="http://schemas.microsoft.com/office/drawing/2014/main" id="{DA317724-F947-CC15-6772-317554BF5ACD}"/>
              </a:ext>
            </a:extLst>
          </p:cNvPr>
          <p:cNvPicPr>
            <a:picLocks noChangeAspect="1"/>
          </p:cNvPicPr>
          <p:nvPr/>
        </p:nvPicPr>
        <p:blipFill>
          <a:blip r:embed="rId6"/>
          <a:stretch>
            <a:fillRect/>
          </a:stretch>
        </p:blipFill>
        <p:spPr>
          <a:xfrm>
            <a:off x="11079223" y="7926841"/>
            <a:ext cx="892313" cy="892313"/>
          </a:xfrm>
          <a:prstGeom prst="rect">
            <a:avLst/>
          </a:prstGeom>
        </p:spPr>
      </p:pic>
      <p:pic>
        <p:nvPicPr>
          <p:cNvPr id="11" name="Picture 10">
            <a:extLst>
              <a:ext uri="{FF2B5EF4-FFF2-40B4-BE49-F238E27FC236}">
                <a16:creationId xmlns:a16="http://schemas.microsoft.com/office/drawing/2014/main" id="{8EFC5390-D015-7E81-B38C-1D57B748D93C}"/>
              </a:ext>
            </a:extLst>
          </p:cNvPr>
          <p:cNvPicPr>
            <a:picLocks noChangeAspect="1"/>
          </p:cNvPicPr>
          <p:nvPr/>
        </p:nvPicPr>
        <p:blipFill>
          <a:blip r:embed="rId7"/>
          <a:stretch>
            <a:fillRect/>
          </a:stretch>
        </p:blipFill>
        <p:spPr>
          <a:xfrm>
            <a:off x="11152400" y="6662934"/>
            <a:ext cx="962741" cy="962741"/>
          </a:xfrm>
          <a:prstGeom prst="rect">
            <a:avLst/>
          </a:prstGeom>
        </p:spPr>
      </p:pic>
      <p:pic>
        <p:nvPicPr>
          <p:cNvPr id="12" name="Picture 11">
            <a:extLst>
              <a:ext uri="{FF2B5EF4-FFF2-40B4-BE49-F238E27FC236}">
                <a16:creationId xmlns:a16="http://schemas.microsoft.com/office/drawing/2014/main" id="{6A82836E-617D-C37B-831E-264FF4C3A9FA}"/>
              </a:ext>
            </a:extLst>
          </p:cNvPr>
          <p:cNvPicPr>
            <a:picLocks noChangeAspect="1"/>
          </p:cNvPicPr>
          <p:nvPr/>
        </p:nvPicPr>
        <p:blipFill>
          <a:blip r:embed="rId8"/>
          <a:stretch>
            <a:fillRect/>
          </a:stretch>
        </p:blipFill>
        <p:spPr>
          <a:xfrm>
            <a:off x="11152400" y="5274080"/>
            <a:ext cx="962741" cy="962741"/>
          </a:xfrm>
          <a:prstGeom prst="rect">
            <a:avLst/>
          </a:prstGeom>
        </p:spPr>
      </p:pic>
      <p:pic>
        <p:nvPicPr>
          <p:cNvPr id="15" name="Picture 14">
            <a:extLst>
              <a:ext uri="{FF2B5EF4-FFF2-40B4-BE49-F238E27FC236}">
                <a16:creationId xmlns:a16="http://schemas.microsoft.com/office/drawing/2014/main" id="{6D8E5425-7E0E-1C4B-2E95-4EBE74BA9613}"/>
              </a:ext>
            </a:extLst>
          </p:cNvPr>
          <p:cNvPicPr>
            <a:picLocks noChangeAspect="1"/>
          </p:cNvPicPr>
          <p:nvPr/>
        </p:nvPicPr>
        <p:blipFill>
          <a:blip r:embed="rId9"/>
          <a:stretch>
            <a:fillRect/>
          </a:stretch>
        </p:blipFill>
        <p:spPr>
          <a:xfrm>
            <a:off x="11162556" y="2660795"/>
            <a:ext cx="962741" cy="962741"/>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21540581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abandon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balance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brittle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dwindle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dwell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282009489"/>
              </p:ext>
            </p:extLst>
          </p:nvPr>
        </p:nvGraphicFramePr>
        <p:xfrm>
          <a:off x="5307795" y="1251704"/>
          <a:ext cx="4826233" cy="7751328"/>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An object or substance that is *** is hard but easily broken.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something ***, it becomes smaller, weaker, or less in number.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on something, especially something unpleasant, you think, speak, or write about it a lot or for quite a long 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a place, thing, or person, you leave the place, thing, or person permanently or for a long time, especially when you should not do so.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something somewhere, or if it *** there, it remains steady and does not fall.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8" name="Picture 7">
            <a:extLst>
              <a:ext uri="{FF2B5EF4-FFF2-40B4-BE49-F238E27FC236}">
                <a16:creationId xmlns:a16="http://schemas.microsoft.com/office/drawing/2014/main" id="{A702C4EB-224A-C373-C850-822317CB7CA8}"/>
              </a:ext>
            </a:extLst>
          </p:cNvPr>
          <p:cNvPicPr>
            <a:picLocks noChangeAspect="1"/>
          </p:cNvPicPr>
          <p:nvPr/>
        </p:nvPicPr>
        <p:blipFill>
          <a:blip r:embed="rId5"/>
          <a:stretch>
            <a:fillRect/>
          </a:stretch>
        </p:blipFill>
        <p:spPr>
          <a:xfrm>
            <a:off x="11018636" y="6638752"/>
            <a:ext cx="933590" cy="933590"/>
          </a:xfrm>
          <a:prstGeom prst="rect">
            <a:avLst/>
          </a:prstGeom>
        </p:spPr>
      </p:pic>
      <p:pic>
        <p:nvPicPr>
          <p:cNvPr id="11" name="Picture 10">
            <a:extLst>
              <a:ext uri="{FF2B5EF4-FFF2-40B4-BE49-F238E27FC236}">
                <a16:creationId xmlns:a16="http://schemas.microsoft.com/office/drawing/2014/main" id="{C3125F00-C18F-21D0-58D1-F0D49505C240}"/>
              </a:ext>
            </a:extLst>
          </p:cNvPr>
          <p:cNvPicPr>
            <a:picLocks noChangeAspect="1"/>
          </p:cNvPicPr>
          <p:nvPr/>
        </p:nvPicPr>
        <p:blipFill>
          <a:blip r:embed="rId6"/>
          <a:stretch>
            <a:fillRect/>
          </a:stretch>
        </p:blipFill>
        <p:spPr>
          <a:xfrm>
            <a:off x="11048160" y="7885563"/>
            <a:ext cx="933591" cy="933591"/>
          </a:xfrm>
          <a:prstGeom prst="rect">
            <a:avLst/>
          </a:prstGeom>
        </p:spPr>
      </p:pic>
      <p:pic>
        <p:nvPicPr>
          <p:cNvPr id="12" name="Picture 11">
            <a:extLst>
              <a:ext uri="{FF2B5EF4-FFF2-40B4-BE49-F238E27FC236}">
                <a16:creationId xmlns:a16="http://schemas.microsoft.com/office/drawing/2014/main" id="{BCB293A0-A64A-66FF-40CE-379CFAF270EC}"/>
              </a:ext>
            </a:extLst>
          </p:cNvPr>
          <p:cNvPicPr>
            <a:picLocks noChangeAspect="1"/>
          </p:cNvPicPr>
          <p:nvPr/>
        </p:nvPicPr>
        <p:blipFill>
          <a:blip r:embed="rId7"/>
          <a:stretch>
            <a:fillRect/>
          </a:stretch>
        </p:blipFill>
        <p:spPr>
          <a:xfrm>
            <a:off x="11018636" y="2683857"/>
            <a:ext cx="963115" cy="963115"/>
          </a:xfrm>
          <a:prstGeom prst="rect">
            <a:avLst/>
          </a:prstGeom>
        </p:spPr>
      </p:pic>
      <p:pic>
        <p:nvPicPr>
          <p:cNvPr id="15" name="Picture 14">
            <a:extLst>
              <a:ext uri="{FF2B5EF4-FFF2-40B4-BE49-F238E27FC236}">
                <a16:creationId xmlns:a16="http://schemas.microsoft.com/office/drawing/2014/main" id="{2403CF42-6266-2144-963B-0F15EBAC5F32}"/>
              </a:ext>
            </a:extLst>
          </p:cNvPr>
          <p:cNvPicPr>
            <a:picLocks noChangeAspect="1"/>
          </p:cNvPicPr>
          <p:nvPr/>
        </p:nvPicPr>
        <p:blipFill>
          <a:blip r:embed="rId8"/>
          <a:stretch>
            <a:fillRect/>
          </a:stretch>
        </p:blipFill>
        <p:spPr>
          <a:xfrm>
            <a:off x="11177786" y="4037494"/>
            <a:ext cx="803965" cy="803965"/>
          </a:xfrm>
          <a:prstGeom prst="rect">
            <a:avLst/>
          </a:prstGeom>
        </p:spPr>
      </p:pic>
      <p:pic>
        <p:nvPicPr>
          <p:cNvPr id="16" name="Picture 15">
            <a:extLst>
              <a:ext uri="{FF2B5EF4-FFF2-40B4-BE49-F238E27FC236}">
                <a16:creationId xmlns:a16="http://schemas.microsoft.com/office/drawing/2014/main" id="{205D4973-43E3-7058-D0EF-6EF97B28864F}"/>
              </a:ext>
            </a:extLst>
          </p:cNvPr>
          <p:cNvPicPr>
            <a:picLocks noChangeAspect="1"/>
          </p:cNvPicPr>
          <p:nvPr/>
        </p:nvPicPr>
        <p:blipFill>
          <a:blip r:embed="rId9"/>
          <a:stretch>
            <a:fillRect/>
          </a:stretch>
        </p:blipFill>
        <p:spPr>
          <a:xfrm>
            <a:off x="11174885" y="5197242"/>
            <a:ext cx="1122017" cy="1122017"/>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903799" y="3993661"/>
            <a:ext cx="179055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check</a:t>
            </a:r>
            <a:endParaRPr dirty="0">
              <a:latin typeface="Gill Sans MT" panose="020B0502020104020203" pitchFamily="34" charset="77"/>
            </a:endParaRPr>
          </a:p>
        </p:txBody>
      </p:sp>
      <p:sp>
        <p:nvSpPr>
          <p:cNvPr id="135" name="spare"/>
          <p:cNvSpPr txBox="1"/>
          <p:nvPr/>
        </p:nvSpPr>
        <p:spPr>
          <a:xfrm>
            <a:off x="3165853" y="4824209"/>
            <a:ext cx="142507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drag</a:t>
            </a:r>
            <a:endParaRPr b="1" dirty="0">
              <a:latin typeface="Gill Sans MT" panose="020B0502020104020203" pitchFamily="34" charset="77"/>
              <a:sym typeface="American Typewriter"/>
            </a:endParaRPr>
          </a:p>
        </p:txBody>
      </p:sp>
      <p:sp>
        <p:nvSpPr>
          <p:cNvPr id="136" name="chipped"/>
          <p:cNvSpPr txBox="1"/>
          <p:nvPr/>
        </p:nvSpPr>
        <p:spPr>
          <a:xfrm>
            <a:off x="2802009" y="5769060"/>
            <a:ext cx="199413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empty</a:t>
            </a:r>
            <a:endParaRPr dirty="0">
              <a:latin typeface="Gill Sans MT" panose="020B0502020104020203" pitchFamily="34" charset="77"/>
            </a:endParaRPr>
          </a:p>
        </p:txBody>
      </p:sp>
      <p:sp>
        <p:nvSpPr>
          <p:cNvPr id="137" name="lift"/>
          <p:cNvSpPr txBox="1"/>
          <p:nvPr/>
        </p:nvSpPr>
        <p:spPr>
          <a:xfrm>
            <a:off x="3087344" y="6639612"/>
            <a:ext cx="142346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float</a:t>
            </a:r>
            <a:endParaRPr dirty="0">
              <a:latin typeface="Gill Sans MT" panose="020B0502020104020203" pitchFamily="34" charset="77"/>
            </a:endParaRPr>
          </a:p>
        </p:txBody>
      </p:sp>
      <p:sp>
        <p:nvSpPr>
          <p:cNvPr id="138" name="mutter"/>
          <p:cNvSpPr txBox="1"/>
          <p:nvPr/>
        </p:nvSpPr>
        <p:spPr>
          <a:xfrm>
            <a:off x="8036813" y="3941031"/>
            <a:ext cx="233397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balance</a:t>
            </a:r>
            <a:endParaRPr b="1" dirty="0">
              <a:latin typeface="Gill Sans MT" panose="020B0502020104020203" pitchFamily="34" charset="77"/>
              <a:sym typeface="American Typewriter"/>
            </a:endParaRPr>
          </a:p>
        </p:txBody>
      </p:sp>
      <p:sp>
        <p:nvSpPr>
          <p:cNvPr id="139" name="unveil"/>
          <p:cNvSpPr txBox="1"/>
          <p:nvPr/>
        </p:nvSpPr>
        <p:spPr>
          <a:xfrm>
            <a:off x="8013594" y="5755144"/>
            <a:ext cx="238046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dwindle</a:t>
            </a:r>
            <a:endParaRPr dirty="0">
              <a:latin typeface="Gill Sans MT" panose="020B0502020104020203" pitchFamily="34" charset="77"/>
              <a:sym typeface="American Typewriter"/>
            </a:endParaRPr>
          </a:p>
        </p:txBody>
      </p:sp>
      <p:sp>
        <p:nvSpPr>
          <p:cNvPr id="140" name="tolerate"/>
          <p:cNvSpPr txBox="1"/>
          <p:nvPr/>
        </p:nvSpPr>
        <p:spPr>
          <a:xfrm>
            <a:off x="7910553" y="3084728"/>
            <a:ext cx="261129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abandon</a:t>
            </a:r>
            <a:endParaRPr dirty="0">
              <a:latin typeface="Gill Sans MT" panose="020B0502020104020203" pitchFamily="34" charset="77"/>
            </a:endParaRPr>
          </a:p>
        </p:txBody>
      </p:sp>
      <p:sp>
        <p:nvSpPr>
          <p:cNvPr id="141" name="fixation"/>
          <p:cNvSpPr txBox="1"/>
          <p:nvPr/>
        </p:nvSpPr>
        <p:spPr>
          <a:xfrm>
            <a:off x="8242380" y="4824210"/>
            <a:ext cx="194764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brittle</a:t>
            </a:r>
            <a:endParaRPr dirty="0">
              <a:latin typeface="Gill Sans MT" panose="020B0502020104020203" pitchFamily="34" charset="77"/>
            </a:endParaRPr>
          </a:p>
        </p:txBody>
      </p:sp>
      <p:sp>
        <p:nvSpPr>
          <p:cNvPr id="142" name="rustle"/>
          <p:cNvSpPr txBox="1"/>
          <p:nvPr/>
        </p:nvSpPr>
        <p:spPr>
          <a:xfrm>
            <a:off x="8393057" y="6620562"/>
            <a:ext cx="164628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dwell</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2956874" y="3080135"/>
            <a:ext cx="169277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alone</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09119" y="-17929"/>
            <a:ext cx="677429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alone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81042" y="5203194"/>
            <a:ext cx="108350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check</a:t>
            </a:r>
            <a:endParaRPr sz="28700" dirty="0">
              <a:latin typeface="Gill Sans MT" panose="020B0502020104020203" pitchFamily="34" charset="77"/>
            </a:endParaRPr>
          </a:p>
        </p:txBody>
      </p:sp>
      <p:pic>
        <p:nvPicPr>
          <p:cNvPr id="6" name="Picture 5">
            <a:extLst>
              <a:ext uri="{FF2B5EF4-FFF2-40B4-BE49-F238E27FC236}">
                <a16:creationId xmlns:a16="http://schemas.microsoft.com/office/drawing/2014/main" id="{81095448-D8C4-AE1C-441D-41C0AC515171}"/>
              </a:ext>
            </a:extLst>
          </p:cNvPr>
          <p:cNvPicPr>
            <a:picLocks noChangeAspect="1"/>
          </p:cNvPicPr>
          <p:nvPr/>
        </p:nvPicPr>
        <p:blipFill>
          <a:blip r:embed="rId4"/>
          <a:stretch>
            <a:fillRect/>
          </a:stretch>
        </p:blipFill>
        <p:spPr>
          <a:xfrm>
            <a:off x="8943600" y="602862"/>
            <a:ext cx="3251200" cy="3251200"/>
          </a:xfrm>
          <a:prstGeom prst="rect">
            <a:avLst/>
          </a:prstGeom>
        </p:spPr>
      </p:pic>
      <p:pic>
        <p:nvPicPr>
          <p:cNvPr id="7" name="Picture 6">
            <a:extLst>
              <a:ext uri="{FF2B5EF4-FFF2-40B4-BE49-F238E27FC236}">
                <a16:creationId xmlns:a16="http://schemas.microsoft.com/office/drawing/2014/main" id="{7EDE8D56-8CAB-0F8E-43A2-A9AC5A21F81C}"/>
              </a:ext>
            </a:extLst>
          </p:cNvPr>
          <p:cNvPicPr>
            <a:picLocks noChangeAspect="1"/>
          </p:cNvPicPr>
          <p:nvPr/>
        </p:nvPicPr>
        <p:blipFill>
          <a:blip r:embed="rId5"/>
          <a:stretch>
            <a:fillRect/>
          </a:stretch>
        </p:blipFill>
        <p:spPr>
          <a:xfrm>
            <a:off x="1149972" y="5774544"/>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60798" y="-54603"/>
            <a:ext cx="549509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drag</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92904" y="4728217"/>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empty</a:t>
            </a:r>
            <a:endParaRPr sz="16600" dirty="0">
              <a:latin typeface="Gill Sans MT" panose="020B0502020104020203" pitchFamily="34" charset="77"/>
            </a:endParaRPr>
          </a:p>
        </p:txBody>
      </p:sp>
      <p:pic>
        <p:nvPicPr>
          <p:cNvPr id="5" name="Picture 4">
            <a:extLst>
              <a:ext uri="{FF2B5EF4-FFF2-40B4-BE49-F238E27FC236}">
                <a16:creationId xmlns:a16="http://schemas.microsoft.com/office/drawing/2014/main" id="{72796BE6-F38D-C04F-4D5D-26C60DBAC7A8}"/>
              </a:ext>
            </a:extLst>
          </p:cNvPr>
          <p:cNvPicPr>
            <a:picLocks noChangeAspect="1"/>
          </p:cNvPicPr>
          <p:nvPr/>
        </p:nvPicPr>
        <p:blipFill>
          <a:blip r:embed="rId4"/>
          <a:stretch>
            <a:fillRect/>
          </a:stretch>
        </p:blipFill>
        <p:spPr>
          <a:xfrm>
            <a:off x="8090960" y="473186"/>
            <a:ext cx="3251200" cy="3251200"/>
          </a:xfrm>
          <a:prstGeom prst="rect">
            <a:avLst/>
          </a:prstGeom>
        </p:spPr>
      </p:pic>
      <p:pic>
        <p:nvPicPr>
          <p:cNvPr id="6" name="Picture 5">
            <a:extLst>
              <a:ext uri="{FF2B5EF4-FFF2-40B4-BE49-F238E27FC236}">
                <a16:creationId xmlns:a16="http://schemas.microsoft.com/office/drawing/2014/main" id="{1C035D87-E040-4660-4362-4E950B9DA42A}"/>
              </a:ext>
            </a:extLst>
          </p:cNvPr>
          <p:cNvPicPr>
            <a:picLocks noChangeAspect="1"/>
          </p:cNvPicPr>
          <p:nvPr/>
        </p:nvPicPr>
        <p:blipFill>
          <a:blip r:embed="rId5"/>
          <a:stretch>
            <a:fillRect/>
          </a:stretch>
        </p:blipFill>
        <p:spPr>
          <a:xfrm>
            <a:off x="411515" y="5488707"/>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32111" y="283294"/>
            <a:ext cx="556081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float</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54007" y="5887012"/>
            <a:ext cx="1234608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abandon</a:t>
            </a:r>
            <a:endParaRPr sz="23900" dirty="0">
              <a:latin typeface="Gill Sans MT" panose="020B0502020104020203" pitchFamily="34" charset="77"/>
            </a:endParaRPr>
          </a:p>
        </p:txBody>
      </p:sp>
      <p:pic>
        <p:nvPicPr>
          <p:cNvPr id="5" name="Picture 4">
            <a:extLst>
              <a:ext uri="{FF2B5EF4-FFF2-40B4-BE49-F238E27FC236}">
                <a16:creationId xmlns:a16="http://schemas.microsoft.com/office/drawing/2014/main" id="{73E64D0B-3503-847A-4915-15D82D961E2A}"/>
              </a:ext>
            </a:extLst>
          </p:cNvPr>
          <p:cNvPicPr>
            <a:picLocks noChangeAspect="1"/>
          </p:cNvPicPr>
          <p:nvPr/>
        </p:nvPicPr>
        <p:blipFill>
          <a:blip r:embed="rId4"/>
          <a:stretch>
            <a:fillRect/>
          </a:stretch>
        </p:blipFill>
        <p:spPr>
          <a:xfrm>
            <a:off x="8333541" y="614688"/>
            <a:ext cx="3251200" cy="3251200"/>
          </a:xfrm>
          <a:prstGeom prst="rect">
            <a:avLst/>
          </a:prstGeom>
        </p:spPr>
      </p:pic>
      <p:pic>
        <p:nvPicPr>
          <p:cNvPr id="6" name="Picture 5">
            <a:extLst>
              <a:ext uri="{FF2B5EF4-FFF2-40B4-BE49-F238E27FC236}">
                <a16:creationId xmlns:a16="http://schemas.microsoft.com/office/drawing/2014/main" id="{51DFEEB4-6175-20F9-344A-B18865EEC7C1}"/>
              </a:ext>
            </a:extLst>
          </p:cNvPr>
          <p:cNvPicPr>
            <a:picLocks noChangeAspect="1"/>
          </p:cNvPicPr>
          <p:nvPr/>
        </p:nvPicPr>
        <p:blipFill>
          <a:blip r:embed="rId5"/>
          <a:stretch>
            <a:fillRect/>
          </a:stretch>
        </p:blipFill>
        <p:spPr>
          <a:xfrm>
            <a:off x="552057" y="5816572"/>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42465" y="609675"/>
            <a:ext cx="773128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balance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99957" y="5291251"/>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brittle</a:t>
            </a:r>
            <a:endParaRPr sz="13800" dirty="0">
              <a:latin typeface="Gill Sans MT" panose="020B0502020104020203" pitchFamily="34" charset="77"/>
            </a:endParaRPr>
          </a:p>
        </p:txBody>
      </p:sp>
      <p:pic>
        <p:nvPicPr>
          <p:cNvPr id="5" name="Picture 4">
            <a:extLst>
              <a:ext uri="{FF2B5EF4-FFF2-40B4-BE49-F238E27FC236}">
                <a16:creationId xmlns:a16="http://schemas.microsoft.com/office/drawing/2014/main" id="{310FAD7D-4D4D-D1AC-B7A1-E32E298D99B6}"/>
              </a:ext>
            </a:extLst>
          </p:cNvPr>
          <p:cNvPicPr>
            <a:picLocks noChangeAspect="1"/>
          </p:cNvPicPr>
          <p:nvPr/>
        </p:nvPicPr>
        <p:blipFill>
          <a:blip r:embed="rId4"/>
          <a:stretch>
            <a:fillRect/>
          </a:stretch>
        </p:blipFill>
        <p:spPr>
          <a:xfrm>
            <a:off x="9263447" y="666129"/>
            <a:ext cx="3251200" cy="3251200"/>
          </a:xfrm>
          <a:prstGeom prst="rect">
            <a:avLst/>
          </a:prstGeom>
        </p:spPr>
      </p:pic>
      <p:pic>
        <p:nvPicPr>
          <p:cNvPr id="6" name="Picture 5">
            <a:extLst>
              <a:ext uri="{FF2B5EF4-FFF2-40B4-BE49-F238E27FC236}">
                <a16:creationId xmlns:a16="http://schemas.microsoft.com/office/drawing/2014/main" id="{047CD9B0-D615-975D-5A84-1D3C1F08E654}"/>
              </a:ext>
            </a:extLst>
          </p:cNvPr>
          <p:cNvPicPr>
            <a:picLocks noChangeAspect="1"/>
          </p:cNvPicPr>
          <p:nvPr/>
        </p:nvPicPr>
        <p:blipFill>
          <a:blip r:embed="rId5"/>
          <a:stretch>
            <a:fillRect/>
          </a:stretch>
        </p:blipFill>
        <p:spPr>
          <a:xfrm>
            <a:off x="682708" y="5673228"/>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635830"/>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dwindle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203194"/>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dwell</a:t>
            </a:r>
            <a:endParaRPr sz="9600" dirty="0">
              <a:latin typeface="Gill Sans MT" panose="020B0502020104020203" pitchFamily="34" charset="77"/>
            </a:endParaRPr>
          </a:p>
        </p:txBody>
      </p:sp>
      <p:pic>
        <p:nvPicPr>
          <p:cNvPr id="5" name="Picture 4">
            <a:extLst>
              <a:ext uri="{FF2B5EF4-FFF2-40B4-BE49-F238E27FC236}">
                <a16:creationId xmlns:a16="http://schemas.microsoft.com/office/drawing/2014/main" id="{F8926E46-1ACF-F455-D038-2AE488A698D3}"/>
              </a:ext>
            </a:extLst>
          </p:cNvPr>
          <p:cNvPicPr>
            <a:picLocks noChangeAspect="1"/>
          </p:cNvPicPr>
          <p:nvPr/>
        </p:nvPicPr>
        <p:blipFill>
          <a:blip r:embed="rId4"/>
          <a:stretch>
            <a:fillRect/>
          </a:stretch>
        </p:blipFill>
        <p:spPr>
          <a:xfrm>
            <a:off x="9097351" y="685828"/>
            <a:ext cx="3251200" cy="3251200"/>
          </a:xfrm>
          <a:prstGeom prst="rect">
            <a:avLst/>
          </a:prstGeom>
        </p:spPr>
      </p:pic>
      <p:pic>
        <p:nvPicPr>
          <p:cNvPr id="6" name="Picture 5">
            <a:extLst>
              <a:ext uri="{FF2B5EF4-FFF2-40B4-BE49-F238E27FC236}">
                <a16:creationId xmlns:a16="http://schemas.microsoft.com/office/drawing/2014/main" id="{4AA19E59-A2CB-35C7-D267-34C651085DCE}"/>
              </a:ext>
            </a:extLst>
          </p:cNvPr>
          <p:cNvPicPr>
            <a:picLocks noChangeAspect="1"/>
          </p:cNvPicPr>
          <p:nvPr/>
        </p:nvPicPr>
        <p:blipFill>
          <a:blip r:embed="rId5"/>
          <a:stretch>
            <a:fillRect/>
          </a:stretch>
        </p:blipFill>
        <p:spPr>
          <a:xfrm>
            <a:off x="1030400" y="5726195"/>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9115793" y="1930963"/>
            <a:ext cx="8385165" cy="471924"/>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FFFFFF"/>
                </a:solidFill>
                <a:effectLst/>
                <a:uFillTx/>
                <a:latin typeface="+mn-lt"/>
                <a:ea typeface="+mn-ea"/>
                <a:cs typeface="+mn-cs"/>
                <a:sym typeface="Helvetica Light"/>
              </a:rPr>
              <a:t>night</a:t>
            </a: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76913" y="370854"/>
            <a:ext cx="792043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alone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165214" y="5492311"/>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check</a:t>
            </a:r>
            <a:endParaRPr sz="287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356E1470-158E-2015-7362-2C2865077359}"/>
              </a:ext>
            </a:extLst>
          </p:cNvPr>
          <p:cNvPicPr>
            <a:picLocks noChangeAspect="1"/>
          </p:cNvPicPr>
          <p:nvPr/>
        </p:nvPicPr>
        <p:blipFill>
          <a:blip r:embed="rId4"/>
          <a:stretch>
            <a:fillRect/>
          </a:stretch>
        </p:blipFill>
        <p:spPr>
          <a:xfrm>
            <a:off x="9087049" y="541325"/>
            <a:ext cx="3251200" cy="3251200"/>
          </a:xfrm>
          <a:prstGeom prst="rect">
            <a:avLst/>
          </a:prstGeom>
        </p:spPr>
      </p:pic>
      <p:pic>
        <p:nvPicPr>
          <p:cNvPr id="6" name="Picture 5">
            <a:extLst>
              <a:ext uri="{FF2B5EF4-FFF2-40B4-BE49-F238E27FC236}">
                <a16:creationId xmlns:a16="http://schemas.microsoft.com/office/drawing/2014/main" id="{57CCA58A-D98E-BE34-B803-2CA88C44C6B9}"/>
              </a:ext>
            </a:extLst>
          </p:cNvPr>
          <p:cNvPicPr>
            <a:picLocks noChangeAspect="1"/>
          </p:cNvPicPr>
          <p:nvPr/>
        </p:nvPicPr>
        <p:blipFill>
          <a:blip r:embed="rId5"/>
          <a:stretch>
            <a:fillRect/>
          </a:stretch>
        </p:blipFill>
        <p:spPr>
          <a:xfrm>
            <a:off x="595253" y="5756972"/>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67447" y="118362"/>
            <a:ext cx="675826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drag</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99202" y="4796109"/>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empty</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43F14B90-9EA0-0A5F-23AB-F9566E6122E6}"/>
              </a:ext>
            </a:extLst>
          </p:cNvPr>
          <p:cNvPicPr>
            <a:picLocks noChangeAspect="1"/>
          </p:cNvPicPr>
          <p:nvPr/>
        </p:nvPicPr>
        <p:blipFill>
          <a:blip r:embed="rId4"/>
          <a:stretch>
            <a:fillRect/>
          </a:stretch>
        </p:blipFill>
        <p:spPr>
          <a:xfrm>
            <a:off x="8389398" y="602862"/>
            <a:ext cx="3251200" cy="3251200"/>
          </a:xfrm>
          <a:prstGeom prst="rect">
            <a:avLst/>
          </a:prstGeom>
        </p:spPr>
      </p:pic>
      <p:pic>
        <p:nvPicPr>
          <p:cNvPr id="6" name="Picture 5">
            <a:extLst>
              <a:ext uri="{FF2B5EF4-FFF2-40B4-BE49-F238E27FC236}">
                <a16:creationId xmlns:a16="http://schemas.microsoft.com/office/drawing/2014/main" id="{2610408B-21CD-867A-29F5-ED90CDC57B94}"/>
              </a:ext>
            </a:extLst>
          </p:cNvPr>
          <p:cNvPicPr>
            <a:picLocks noChangeAspect="1"/>
          </p:cNvPicPr>
          <p:nvPr/>
        </p:nvPicPr>
        <p:blipFill>
          <a:blip r:embed="rId5"/>
          <a:stretch>
            <a:fillRect/>
          </a:stretch>
        </p:blipFill>
        <p:spPr>
          <a:xfrm>
            <a:off x="386436" y="5522653"/>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47354" y="502158"/>
            <a:ext cx="62933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float</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42269" y="6234334"/>
            <a:ext cx="12346080"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abandon</a:t>
            </a:r>
            <a:endParaRPr sz="23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C1CFDC53-C403-68AB-DD69-902A0B2629D8}"/>
              </a:ext>
            </a:extLst>
          </p:cNvPr>
          <p:cNvPicPr>
            <a:picLocks noChangeAspect="1"/>
          </p:cNvPicPr>
          <p:nvPr/>
        </p:nvPicPr>
        <p:blipFill>
          <a:blip r:embed="rId4"/>
          <a:stretch>
            <a:fillRect/>
          </a:stretch>
        </p:blipFill>
        <p:spPr>
          <a:xfrm>
            <a:off x="8612359" y="637362"/>
            <a:ext cx="3251200" cy="3251200"/>
          </a:xfrm>
          <a:prstGeom prst="rect">
            <a:avLst/>
          </a:prstGeom>
        </p:spPr>
      </p:pic>
      <p:pic>
        <p:nvPicPr>
          <p:cNvPr id="6" name="Picture 5">
            <a:extLst>
              <a:ext uri="{FF2B5EF4-FFF2-40B4-BE49-F238E27FC236}">
                <a16:creationId xmlns:a16="http://schemas.microsoft.com/office/drawing/2014/main" id="{84D70EC4-AE51-3367-5400-AF3A81A33ED2}"/>
              </a:ext>
            </a:extLst>
          </p:cNvPr>
          <p:cNvPicPr>
            <a:picLocks noChangeAspect="1"/>
          </p:cNvPicPr>
          <p:nvPr/>
        </p:nvPicPr>
        <p:blipFill>
          <a:blip r:embed="rId5"/>
          <a:stretch>
            <a:fillRect/>
          </a:stretch>
        </p:blipFill>
        <p:spPr>
          <a:xfrm>
            <a:off x="479642" y="5724319"/>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714356" y="2274766"/>
            <a:ext cx="169277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alone	</a:t>
            </a:r>
            <a:endParaRPr b="1" dirty="0">
              <a:latin typeface="Gill Sans MT" panose="020B0502020104020203" pitchFamily="34" charset="77"/>
              <a:sym typeface="American Typewriter"/>
            </a:endParaRPr>
          </a:p>
        </p:txBody>
      </p:sp>
      <p:sp>
        <p:nvSpPr>
          <p:cNvPr id="134" name="office"/>
          <p:cNvSpPr txBox="1"/>
          <p:nvPr/>
        </p:nvSpPr>
        <p:spPr>
          <a:xfrm>
            <a:off x="5665505" y="3183419"/>
            <a:ext cx="179055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check</a:t>
            </a:r>
            <a:endParaRPr dirty="0">
              <a:latin typeface="Gill Sans MT" panose="020B0502020104020203" pitchFamily="34" charset="77"/>
            </a:endParaRPr>
          </a:p>
        </p:txBody>
      </p:sp>
      <p:sp>
        <p:nvSpPr>
          <p:cNvPr id="135" name="spare"/>
          <p:cNvSpPr txBox="1"/>
          <p:nvPr/>
        </p:nvSpPr>
        <p:spPr>
          <a:xfrm>
            <a:off x="5848233" y="4033018"/>
            <a:ext cx="142507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drag</a:t>
            </a:r>
            <a:endParaRPr b="1" dirty="0">
              <a:latin typeface="Gill Sans MT" panose="020B0502020104020203" pitchFamily="34" charset="77"/>
              <a:sym typeface="American Typewriter"/>
            </a:endParaRPr>
          </a:p>
        </p:txBody>
      </p:sp>
      <p:sp>
        <p:nvSpPr>
          <p:cNvPr id="136" name="chipped"/>
          <p:cNvSpPr txBox="1"/>
          <p:nvPr/>
        </p:nvSpPr>
        <p:spPr>
          <a:xfrm>
            <a:off x="5563715" y="4958818"/>
            <a:ext cx="199413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empty</a:t>
            </a:r>
            <a:endParaRPr dirty="0">
              <a:latin typeface="Gill Sans MT" panose="020B0502020104020203" pitchFamily="34" charset="77"/>
            </a:endParaRPr>
          </a:p>
        </p:txBody>
      </p:sp>
      <p:sp>
        <p:nvSpPr>
          <p:cNvPr id="137" name="lift"/>
          <p:cNvSpPr txBox="1"/>
          <p:nvPr/>
        </p:nvSpPr>
        <p:spPr>
          <a:xfrm>
            <a:off x="5849045" y="5829370"/>
            <a:ext cx="142346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float</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91842" y="955950"/>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balance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26592" y="5872997"/>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brittle</a:t>
            </a:r>
            <a:endParaRPr sz="138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314B8B29-93E5-9320-8D18-42B759A7D743}"/>
              </a:ext>
            </a:extLst>
          </p:cNvPr>
          <p:cNvPicPr>
            <a:picLocks noChangeAspect="1"/>
          </p:cNvPicPr>
          <p:nvPr/>
        </p:nvPicPr>
        <p:blipFill>
          <a:blip r:embed="rId4"/>
          <a:stretch>
            <a:fillRect/>
          </a:stretch>
        </p:blipFill>
        <p:spPr>
          <a:xfrm>
            <a:off x="9057608" y="658919"/>
            <a:ext cx="3251200" cy="3251200"/>
          </a:xfrm>
          <a:prstGeom prst="rect">
            <a:avLst/>
          </a:prstGeom>
        </p:spPr>
      </p:pic>
      <p:pic>
        <p:nvPicPr>
          <p:cNvPr id="6" name="Picture 5">
            <a:extLst>
              <a:ext uri="{FF2B5EF4-FFF2-40B4-BE49-F238E27FC236}">
                <a16:creationId xmlns:a16="http://schemas.microsoft.com/office/drawing/2014/main" id="{CB352D1B-AAA5-B611-D0A8-8980AB4DEF64}"/>
              </a:ext>
            </a:extLst>
          </p:cNvPr>
          <p:cNvPicPr>
            <a:picLocks noChangeAspect="1"/>
          </p:cNvPicPr>
          <p:nvPr/>
        </p:nvPicPr>
        <p:blipFill>
          <a:blip r:embed="rId5"/>
          <a:stretch>
            <a:fillRect/>
          </a:stretch>
        </p:blipFill>
        <p:spPr>
          <a:xfrm>
            <a:off x="682708" y="5684236"/>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0" y="718723"/>
            <a:ext cx="1014393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dwindle</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120212" y="5582625"/>
            <a:ext cx="1094421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dwell</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8F2468E0-3E64-8FEC-F43E-9184A5DFF06D}"/>
              </a:ext>
            </a:extLst>
          </p:cNvPr>
          <p:cNvPicPr>
            <a:picLocks noChangeAspect="1"/>
          </p:cNvPicPr>
          <p:nvPr/>
        </p:nvPicPr>
        <p:blipFill>
          <a:blip r:embed="rId4"/>
          <a:stretch>
            <a:fillRect/>
          </a:stretch>
        </p:blipFill>
        <p:spPr>
          <a:xfrm>
            <a:off x="9373112" y="602862"/>
            <a:ext cx="3251200" cy="3251200"/>
          </a:xfrm>
          <a:prstGeom prst="rect">
            <a:avLst/>
          </a:prstGeom>
        </p:spPr>
      </p:pic>
      <p:pic>
        <p:nvPicPr>
          <p:cNvPr id="6" name="Picture 5">
            <a:extLst>
              <a:ext uri="{FF2B5EF4-FFF2-40B4-BE49-F238E27FC236}">
                <a16:creationId xmlns:a16="http://schemas.microsoft.com/office/drawing/2014/main" id="{45B39844-AF26-E8E7-B559-ABA326E96F6D}"/>
              </a:ext>
            </a:extLst>
          </p:cNvPr>
          <p:cNvPicPr>
            <a:picLocks noChangeAspect="1"/>
          </p:cNvPicPr>
          <p:nvPr/>
        </p:nvPicPr>
        <p:blipFill>
          <a:blip r:embed="rId5"/>
          <a:stretch>
            <a:fillRect/>
          </a:stretch>
        </p:blipFill>
        <p:spPr>
          <a:xfrm>
            <a:off x="895013" y="5777056"/>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393843" y="3418118"/>
            <a:ext cx="233397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balance</a:t>
            </a:r>
            <a:endParaRPr b="1" dirty="0">
              <a:latin typeface="Gill Sans MT" panose="020B0502020104020203" pitchFamily="34" charset="77"/>
              <a:sym typeface="American Typewriter"/>
            </a:endParaRPr>
          </a:p>
        </p:txBody>
      </p:sp>
      <p:sp>
        <p:nvSpPr>
          <p:cNvPr id="140" name="tolerate"/>
          <p:cNvSpPr txBox="1"/>
          <p:nvPr/>
        </p:nvSpPr>
        <p:spPr>
          <a:xfrm>
            <a:off x="5255175" y="2522165"/>
            <a:ext cx="261129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abandon</a:t>
            </a:r>
            <a:endParaRPr dirty="0">
              <a:latin typeface="Gill Sans MT" panose="020B0502020104020203" pitchFamily="34" charset="77"/>
            </a:endParaRPr>
          </a:p>
        </p:txBody>
      </p:sp>
      <p:sp>
        <p:nvSpPr>
          <p:cNvPr id="141" name="fixation"/>
          <p:cNvSpPr txBox="1"/>
          <p:nvPr/>
        </p:nvSpPr>
        <p:spPr>
          <a:xfrm>
            <a:off x="5587011" y="4280417"/>
            <a:ext cx="194764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brittle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312271" y="5188117"/>
            <a:ext cx="238046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dwindle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679371" y="5996646"/>
            <a:ext cx="164628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dwell</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80827" y="1309202"/>
            <a:ext cx="205665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alone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48755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Simon was </a:t>
            </a:r>
            <a:r>
              <a:rPr lang="en-GB" sz="4000" b="1" dirty="0">
                <a:latin typeface="Gill Sans MT" panose="020B0502020104020203" pitchFamily="34" charset="77"/>
              </a:rPr>
              <a:t>alone</a:t>
            </a:r>
            <a:r>
              <a:rPr lang="en-GB" sz="4000" dirty="0">
                <a:latin typeface="Gill Sans MT" panose="020B0502020104020203" pitchFamily="34" charset="77"/>
              </a:rPr>
              <a:t> on the playground.</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a-lone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75733279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solo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accompanied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known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travel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single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 company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lived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83857ADC-3FE5-15AA-37E3-BB2130E0C18E}"/>
              </a:ext>
            </a:extLst>
          </p:cNvPr>
          <p:cNvSpPr txBox="1"/>
          <p:nvPr/>
        </p:nvSpPr>
        <p:spPr>
          <a:xfrm>
            <a:off x="901731" y="4394895"/>
            <a:ext cx="6270034"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When you are alone, you are not with any other people.</a:t>
            </a:r>
          </a:p>
        </p:txBody>
      </p:sp>
      <p:pic>
        <p:nvPicPr>
          <p:cNvPr id="3" name="Picture 2">
            <a:extLst>
              <a:ext uri="{FF2B5EF4-FFF2-40B4-BE49-F238E27FC236}">
                <a16:creationId xmlns:a16="http://schemas.microsoft.com/office/drawing/2014/main" id="{8AB1539D-A00D-3F9F-AD95-44F585CF07CF}"/>
              </a:ext>
            </a:extLst>
          </p:cNvPr>
          <p:cNvPicPr>
            <a:picLocks noChangeAspect="1"/>
          </p:cNvPicPr>
          <p:nvPr/>
        </p:nvPicPr>
        <p:blipFill>
          <a:blip r:embed="rId4"/>
          <a:stretch>
            <a:fillRect/>
          </a:stretch>
        </p:blipFill>
        <p:spPr>
          <a:xfrm>
            <a:off x="8685992" y="2940330"/>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11101" y="1309202"/>
            <a:ext cx="219611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check</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71120" y="3949885"/>
            <a:ext cx="7403467"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check something such as a piece of information or a document, you make sure that it is correct or satisfactory.</a:t>
            </a:r>
          </a:p>
        </p:txBody>
      </p:sp>
      <p:sp>
        <p:nvSpPr>
          <p:cNvPr id="155" name="The was a tear in Freddie’s new school jumper."/>
          <p:cNvSpPr txBox="1"/>
          <p:nvPr/>
        </p:nvSpPr>
        <p:spPr>
          <a:xfrm>
            <a:off x="0" y="648705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Mrs Edwards </a:t>
            </a:r>
            <a:r>
              <a:rPr lang="en-GB" sz="4000" b="1" dirty="0">
                <a:latin typeface="Gill Sans MT" panose="020B0502020104020203" pitchFamily="34" charset="77"/>
              </a:rPr>
              <a:t>checked</a:t>
            </a:r>
            <a:r>
              <a:rPr lang="en-GB" sz="4000" dirty="0">
                <a:latin typeface="Gill Sans MT" panose="020B0502020104020203" pitchFamily="34" charset="77"/>
              </a:rPr>
              <a:t> her work.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check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386025392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examine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accuracy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inspect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key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3E22C9F6-DF8D-1AC5-4D3D-120A95FA88C6}"/>
              </a:ext>
            </a:extLst>
          </p:cNvPr>
          <p:cNvPicPr>
            <a:picLocks noChangeAspect="1"/>
          </p:cNvPicPr>
          <p:nvPr/>
        </p:nvPicPr>
        <p:blipFill>
          <a:blip r:embed="rId4"/>
          <a:stretch>
            <a:fillRect/>
          </a:stretch>
        </p:blipFill>
        <p:spPr>
          <a:xfrm>
            <a:off x="8711712" y="2620499"/>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14068" y="1339979"/>
            <a:ext cx="1590180"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drag</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48182" y="4275772"/>
            <a:ext cx="6685306"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drag something, you pull it along the ground, often with difficulty.</a:t>
            </a:r>
          </a:p>
        </p:txBody>
      </p:sp>
      <p:sp>
        <p:nvSpPr>
          <p:cNvPr id="155" name="The was a tear in Freddie’s new school jumper."/>
          <p:cNvSpPr txBox="1"/>
          <p:nvPr/>
        </p:nvSpPr>
        <p:spPr>
          <a:xfrm>
            <a:off x="184821" y="6587127"/>
            <a:ext cx="1263515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Meera </a:t>
            </a:r>
            <a:r>
              <a:rPr lang="en-GB" sz="4000" b="1" dirty="0">
                <a:latin typeface="Gill Sans MT" panose="020B0502020104020203" pitchFamily="34" charset="77"/>
              </a:rPr>
              <a:t>dragged</a:t>
            </a:r>
            <a:r>
              <a:rPr lang="en-GB" sz="4000" dirty="0">
                <a:latin typeface="Gill Sans MT" panose="020B0502020104020203" pitchFamily="34" charset="77"/>
              </a:rPr>
              <a:t> her chair to the table.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drag</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63525361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haul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flag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chair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CD52A007-0898-81D9-7AD2-5C6A294B19F3}"/>
              </a:ext>
            </a:extLst>
          </p:cNvPr>
          <p:cNvPicPr>
            <a:picLocks noChangeAspect="1"/>
          </p:cNvPicPr>
          <p:nvPr/>
        </p:nvPicPr>
        <p:blipFill>
          <a:blip r:embed="rId4"/>
          <a:stretch>
            <a:fillRect/>
          </a:stretch>
        </p:blipFill>
        <p:spPr>
          <a:xfrm>
            <a:off x="8232392" y="2650172"/>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26955" y="1309202"/>
            <a:ext cx="236443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empty</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24572" y="4250765"/>
            <a:ext cx="6832192"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An empty place, vehicle, or container is one that has no people or things in it.</a:t>
            </a:r>
          </a:p>
        </p:txBody>
      </p:sp>
      <p:sp>
        <p:nvSpPr>
          <p:cNvPr id="155" name="The was a tear in Freddie’s new school jumper."/>
          <p:cNvSpPr txBox="1"/>
          <p:nvPr/>
        </p:nvSpPr>
        <p:spPr>
          <a:xfrm>
            <a:off x="138986" y="669939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Georgina filled up her </a:t>
            </a:r>
            <a:r>
              <a:rPr lang="en-GB" sz="4000" b="1" dirty="0">
                <a:solidFill>
                  <a:schemeClr val="accent2"/>
                </a:solidFill>
                <a:latin typeface="Gill Sans MT" panose="020B0502020104020203" pitchFamily="34" charset="77"/>
              </a:rPr>
              <a:t>empty</a:t>
            </a:r>
            <a:r>
              <a:rPr lang="en-GB" sz="4000" dirty="0">
                <a:solidFill>
                  <a:schemeClr val="accent2"/>
                </a:solidFill>
                <a:latin typeface="Gill Sans MT" panose="020B0502020104020203" pitchFamily="34" charset="77"/>
              </a:rPr>
              <a:t> water bottle.</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emp-ty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371688734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vacant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clear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8D560B5D-04B3-FA9F-38FF-5977FB08F028}"/>
              </a:ext>
            </a:extLst>
          </p:cNvPr>
          <p:cNvPicPr>
            <a:picLocks noChangeAspect="1"/>
          </p:cNvPicPr>
          <p:nvPr/>
        </p:nvPicPr>
        <p:blipFill>
          <a:blip r:embed="rId4"/>
          <a:stretch>
            <a:fillRect/>
          </a:stretch>
        </p:blipFill>
        <p:spPr>
          <a:xfrm>
            <a:off x="8675678" y="2799396"/>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58785" y="1309202"/>
            <a:ext cx="170078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float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45212" y="4370173"/>
            <a:ext cx="7336290"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floats lies on or just below the surface of a liquid when it is put in it and does not sink.</a:t>
            </a:r>
          </a:p>
        </p:txBody>
      </p:sp>
      <p:sp>
        <p:nvSpPr>
          <p:cNvPr id="155" name="The was a tear in Freddie’s new school jumper."/>
          <p:cNvSpPr txBox="1"/>
          <p:nvPr/>
        </p:nvSpPr>
        <p:spPr>
          <a:xfrm>
            <a:off x="2556" y="652651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We tested materials to see if they </a:t>
            </a:r>
            <a:r>
              <a:rPr lang="en-GB" sz="4000" b="1" dirty="0">
                <a:latin typeface="Gill Sans MT" panose="020B0502020104020203" pitchFamily="34" charset="77"/>
              </a:rPr>
              <a:t>floated</a:t>
            </a:r>
            <a:r>
              <a:rPr lang="en-GB" sz="4000" dirty="0">
                <a:latin typeface="Gill Sans MT" panose="020B0502020104020203" pitchFamily="34" charset="77"/>
              </a:rPr>
              <a: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(float)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25909024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buoyant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duck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5" name="Picture 4">
            <a:extLst>
              <a:ext uri="{FF2B5EF4-FFF2-40B4-BE49-F238E27FC236}">
                <a16:creationId xmlns:a16="http://schemas.microsoft.com/office/drawing/2014/main" id="{236E927E-440D-9AFE-9ADB-552A9F48B8ED}"/>
              </a:ext>
            </a:extLst>
          </p:cNvPr>
          <p:cNvPicPr>
            <a:picLocks noChangeAspect="1"/>
          </p:cNvPicPr>
          <p:nvPr/>
        </p:nvPicPr>
        <p:blipFill>
          <a:blip r:embed="rId4"/>
          <a:stretch>
            <a:fillRect/>
          </a:stretch>
        </p:blipFill>
        <p:spPr>
          <a:xfrm>
            <a:off x="8799568" y="2559632"/>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38259</TotalTime>
  <Words>1283</Words>
  <Application>Microsoft Macintosh PowerPoint</Application>
  <PresentationFormat>Custom</PresentationFormat>
  <Paragraphs>343</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1327</cp:revision>
  <dcterms:modified xsi:type="dcterms:W3CDTF">2024-02-06T18:59:31Z</dcterms:modified>
</cp:coreProperties>
</file>